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Relationship Id="rId4" Type="http://schemas.openxmlformats.org/officeDocument/2006/relationships/image" Target="../media/image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hyperlink" Target="http://cu.in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Relationship Id="rId4" Type="http://schemas.openxmlformats.org/officeDocument/2006/relationships/image" Target="../media/image3.png"/><Relationship Id="rId5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2020 R/V M. Langseth MCS Survey and Piggy-Back Deployments"/>
          <p:cNvSpPr txBox="1"/>
          <p:nvPr/>
        </p:nvSpPr>
        <p:spPr>
          <a:xfrm>
            <a:off x="2421582" y="1397000"/>
            <a:ext cx="816163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6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2020 R/V </a:t>
            </a:r>
            <a:r>
              <a:rPr i="1"/>
              <a:t>M. Langseth</a:t>
            </a:r>
            <a:r>
              <a:t> MCS Survey and Piggy-Back Deployments</a:t>
            </a:r>
          </a:p>
        </p:txBody>
      </p:sp>
      <p:sp>
        <p:nvSpPr>
          <p:cNvPr id="120" name="J. Pablo Canales…"/>
          <p:cNvSpPr txBox="1"/>
          <p:nvPr/>
        </p:nvSpPr>
        <p:spPr>
          <a:xfrm>
            <a:off x="3643680" y="3408020"/>
            <a:ext cx="571744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J. Pablo Canales</a:t>
            </a:r>
          </a:p>
          <a:p>
            <a:pPr/>
            <a:r>
              <a:t>Woods Hole Oceanographic Institution</a:t>
            </a:r>
          </a:p>
        </p:txBody>
      </p:sp>
      <p:sp>
        <p:nvSpPr>
          <p:cNvPr id="121" name="Pacific Northwest Earthquake Science Workshop…"/>
          <p:cNvSpPr txBox="1"/>
          <p:nvPr/>
        </p:nvSpPr>
        <p:spPr>
          <a:xfrm>
            <a:off x="7003783" y="8455165"/>
            <a:ext cx="5525034" cy="97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i="1" sz="1800"/>
            </a:pPr>
            <a:r>
              <a:t>Pacific Northwest Earthquake Science Workshop</a:t>
            </a:r>
          </a:p>
          <a:p>
            <a:pPr algn="r">
              <a:defRPr i="1" sz="1800"/>
            </a:pPr>
            <a:r>
              <a:t>Nov. 5, 2019, Univ. of Washington, Seattle</a:t>
            </a:r>
          </a:p>
        </p:txBody>
      </p:sp>
      <p:sp>
        <p:nvSpPr>
          <p:cNvPr id="122" name="R/V Langseth MCS Survey: Illuminating the Cascadia Plate Boundary Zone and Accretionary Wedge with a Regional-Scale Ultra-Long Offset Multi-Channel Seismic Study…"/>
          <p:cNvSpPr txBox="1"/>
          <p:nvPr/>
        </p:nvSpPr>
        <p:spPr>
          <a:xfrm>
            <a:off x="1196146" y="5054600"/>
            <a:ext cx="1083436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1312" indent="-341312" algn="l" defTabSz="457200">
              <a:spcBef>
                <a:spcPts val="1200"/>
              </a:spcBef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R/V Langseth MCS Survey</a:t>
            </a:r>
            <a:r>
              <a:rPr b="1"/>
              <a:t>:</a:t>
            </a:r>
            <a:r>
              <a:t> Illuminating the Cascadia Plate Boundary Zone and Accretionary Wedge with a Regional-Scale Ultra-Long Offset Multi-Channel Seismic Study</a:t>
            </a:r>
          </a:p>
          <a:p>
            <a:pPr marL="341312" indent="-341312" algn="l" defTabSz="457200">
              <a:spcBef>
                <a:spcPts val="1200"/>
              </a:spcBef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Piggy-Back OBS/OBN Deployment</a:t>
            </a:r>
            <a:r>
              <a:rPr b="1"/>
              <a:t>:</a:t>
            </a:r>
            <a:r>
              <a:t> An Open-Access, Controlled-Source Seismic Dataset Across the Cascadia Accretionary Wedge From Multi-Scale Regional OBS and Focused Large-N Nodal Arrays</a:t>
            </a:r>
          </a:p>
          <a:p>
            <a:pPr marL="341312" indent="-341312" algn="l" defTabSz="457200">
              <a:spcBef>
                <a:spcPts val="1200"/>
              </a:spcBef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Piggy-Back Onshore Deployment</a:t>
            </a:r>
            <a:r>
              <a:rPr b="1"/>
              <a:t>:</a:t>
            </a:r>
            <a:r>
              <a:t> Cascadia2020: Investigating Subduction Zone Segmentation with a 3D High-Resolution Vp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An Open-Access, Controlled-Source Seismic Dataset Across the Cascadia Accretionary Wedge From Multi-Scale Regional OBS and Focused Large-N Nodal Arrays"/>
          <p:cNvSpPr txBox="1"/>
          <p:nvPr/>
        </p:nvSpPr>
        <p:spPr>
          <a:xfrm>
            <a:off x="1099619" y="266699"/>
            <a:ext cx="117695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 Open-Access, Controlled-Source Seismic Dataset Across the Cascadia Accretionary Wedge From Multi-Scale Regional OBS and Focused Large-</a:t>
            </a:r>
            <a:r>
              <a:rPr i="1"/>
              <a:t>N</a:t>
            </a:r>
            <a:r>
              <a:t> Nodal Arrays</a:t>
            </a:r>
          </a:p>
        </p:txBody>
      </p:sp>
      <p:pic>
        <p:nvPicPr>
          <p:cNvPr id="286" name="nsf1.jpg" descr="ns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76" y="215900"/>
            <a:ext cx="858429" cy="863601"/>
          </a:xfrm>
          <a:prstGeom prst="rect">
            <a:avLst/>
          </a:prstGeom>
        </p:spPr>
      </p:pic>
      <p:pic>
        <p:nvPicPr>
          <p:cNvPr id="287" name="OBSsurvey.jpg" descr="OBSsurvey.jpg"/>
          <p:cNvPicPr>
            <a:picLocks noChangeAspect="1"/>
          </p:cNvPicPr>
          <p:nvPr/>
        </p:nvPicPr>
        <p:blipFill>
          <a:blip r:embed="rId3">
            <a:extLst/>
          </a:blip>
          <a:srcRect l="17610" t="7507" r="7785" b="7507"/>
          <a:stretch>
            <a:fillRect/>
          </a:stretch>
        </p:blipFill>
        <p:spPr>
          <a:xfrm>
            <a:off x="6740424" y="1262662"/>
            <a:ext cx="5752308" cy="84800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" name="Group"/>
          <p:cNvGrpSpPr/>
          <p:nvPr/>
        </p:nvGrpSpPr>
        <p:grpSpPr>
          <a:xfrm>
            <a:off x="433352" y="1485899"/>
            <a:ext cx="5808205" cy="4165601"/>
            <a:chOff x="0" y="1143000"/>
            <a:chExt cx="5808204" cy="4165600"/>
          </a:xfrm>
        </p:grpSpPr>
        <p:sp>
          <p:nvSpPr>
            <p:cNvPr id="288" name="ACQUISITION…"/>
            <p:cNvSpPr txBox="1"/>
            <p:nvPr/>
          </p:nvSpPr>
          <p:spPr>
            <a:xfrm>
              <a:off x="0" y="1143000"/>
              <a:ext cx="5752306" cy="416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1720" u="sng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ACQUISITION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 legs on R/V </a:t>
              </a:r>
              <a:r>
                <a:rPr i="1" u="sng"/>
                <a:t>Oceanus</a:t>
              </a:r>
              <a:r>
                <a:rPr u="sng"/>
                <a:t> </a:t>
              </a:r>
              <a:endParaRPr u="sng"/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Four-channel ocean bottom nodes </a:t>
              </a:r>
              <a:endParaRPr u="sng"/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InApril, ROV, 500 meter spacing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2: May 14-27, 2020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350 node deployments: </a:t>
              </a:r>
            </a:p>
            <a:p>
              <a:pPr lvl="1" indent="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4: July 13-July 26, 2020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Recovery 350 nodes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algn="l" defTabSz="457200">
                <a:defRPr sz="1720" u="sng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DATA AVAILABILITY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Raw time series and SEGY: immediately after processing and quality control.</a:t>
              </a:r>
            </a:p>
          </p:txBody>
        </p:sp>
        <p:grpSp>
          <p:nvGrpSpPr>
            <p:cNvPr id="305" name="Group"/>
            <p:cNvGrpSpPr/>
            <p:nvPr/>
          </p:nvGrpSpPr>
          <p:grpSpPr>
            <a:xfrm>
              <a:off x="3727258" y="2295926"/>
              <a:ext cx="2080947" cy="165101"/>
              <a:chOff x="0" y="0"/>
              <a:chExt cx="2080945" cy="165100"/>
            </a:xfrm>
          </p:grpSpPr>
          <p:sp>
            <p:nvSpPr>
              <p:cNvPr id="289" name="Circle"/>
              <p:cNvSpPr/>
              <p:nvPr/>
            </p:nvSpPr>
            <p:spPr>
              <a:xfrm>
                <a:off x="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0" name="Circle"/>
              <p:cNvSpPr/>
              <p:nvPr/>
            </p:nvSpPr>
            <p:spPr>
              <a:xfrm>
                <a:off x="127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1" name="Circle"/>
              <p:cNvSpPr/>
              <p:nvPr/>
            </p:nvSpPr>
            <p:spPr>
              <a:xfrm>
                <a:off x="254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2" name="Circle"/>
              <p:cNvSpPr/>
              <p:nvPr/>
            </p:nvSpPr>
            <p:spPr>
              <a:xfrm>
                <a:off x="381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3" name="Circle"/>
              <p:cNvSpPr/>
              <p:nvPr/>
            </p:nvSpPr>
            <p:spPr>
              <a:xfrm>
                <a:off x="508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4" name="Circle"/>
              <p:cNvSpPr/>
              <p:nvPr/>
            </p:nvSpPr>
            <p:spPr>
              <a:xfrm>
                <a:off x="635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5" name="Circle"/>
              <p:cNvSpPr/>
              <p:nvPr/>
            </p:nvSpPr>
            <p:spPr>
              <a:xfrm>
                <a:off x="762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6" name="Circle"/>
              <p:cNvSpPr/>
              <p:nvPr/>
            </p:nvSpPr>
            <p:spPr>
              <a:xfrm>
                <a:off x="889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7" name="Circle"/>
              <p:cNvSpPr/>
              <p:nvPr/>
            </p:nvSpPr>
            <p:spPr>
              <a:xfrm>
                <a:off x="1016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8" name="Circle"/>
              <p:cNvSpPr/>
              <p:nvPr/>
            </p:nvSpPr>
            <p:spPr>
              <a:xfrm>
                <a:off x="1143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99" name="Circle"/>
              <p:cNvSpPr/>
              <p:nvPr/>
            </p:nvSpPr>
            <p:spPr>
              <a:xfrm>
                <a:off x="1270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00" name="Circle"/>
              <p:cNvSpPr/>
              <p:nvPr/>
            </p:nvSpPr>
            <p:spPr>
              <a:xfrm>
                <a:off x="1397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01" name="Circle"/>
              <p:cNvSpPr/>
              <p:nvPr/>
            </p:nvSpPr>
            <p:spPr>
              <a:xfrm>
                <a:off x="1534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02" name="Circle"/>
              <p:cNvSpPr/>
              <p:nvPr/>
            </p:nvSpPr>
            <p:spPr>
              <a:xfrm>
                <a:off x="1661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03" name="Circle"/>
              <p:cNvSpPr/>
              <p:nvPr/>
            </p:nvSpPr>
            <p:spPr>
              <a:xfrm>
                <a:off x="1788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04" name="Circle"/>
              <p:cNvSpPr/>
              <p:nvPr/>
            </p:nvSpPr>
            <p:spPr>
              <a:xfrm>
                <a:off x="1915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  <p:pic>
        <p:nvPicPr>
          <p:cNvPr id="307" name="A3000 Acquisition_spec.pdf" descr="A3000 Acquisition_spec.pdf"/>
          <p:cNvPicPr>
            <a:picLocks noChangeAspect="1"/>
          </p:cNvPicPr>
          <p:nvPr/>
        </p:nvPicPr>
        <p:blipFill>
          <a:blip r:embed="rId4">
            <a:extLst/>
          </a:blip>
          <a:srcRect l="3834" t="0" r="6141" b="79188"/>
          <a:stretch>
            <a:fillRect/>
          </a:stretch>
        </p:blipFill>
        <p:spPr>
          <a:xfrm>
            <a:off x="333778" y="6118647"/>
            <a:ext cx="3289949" cy="1075635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InApril A3000 node…"/>
          <p:cNvSpPr txBox="1"/>
          <p:nvPr/>
        </p:nvSpPr>
        <p:spPr>
          <a:xfrm>
            <a:off x="319052" y="7139533"/>
            <a:ext cx="3683219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InApril A3000 node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Hydrophone</a:t>
            </a:r>
            <a:r>
              <a:t>: 3 Hz - 30 kHz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Geophone</a:t>
            </a:r>
            <a:r>
              <a:t>: 3 component ION SM6 omni-directional, 14 Hz natural freq.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Depth</a:t>
            </a:r>
            <a:r>
              <a:t>: 3000 m max.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09" name="Pages from PRS-ODYSSEUS-042419 Stennis Space Center.pdf" descr="Pages from PRS-ODYSSEUS-042419 Stennis Space Center.pdf"/>
          <p:cNvPicPr>
            <a:picLocks noChangeAspect="1"/>
          </p:cNvPicPr>
          <p:nvPr/>
        </p:nvPicPr>
        <p:blipFill>
          <a:blip r:embed="rId5">
            <a:extLst/>
          </a:blip>
          <a:srcRect l="54476" t="43924" r="2965" b="25406"/>
          <a:stretch>
            <a:fillRect/>
          </a:stretch>
        </p:blipFill>
        <p:spPr>
          <a:xfrm>
            <a:off x="3886836" y="6057900"/>
            <a:ext cx="2580387" cy="2406393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Pelagic Research Services…"/>
          <p:cNvSpPr txBox="1"/>
          <p:nvPr/>
        </p:nvSpPr>
        <p:spPr>
          <a:xfrm>
            <a:off x="3227352" y="8384133"/>
            <a:ext cx="368321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Pelagic Research Services</a:t>
            </a:r>
          </a:p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ROV Odysseus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An Open-Access, Controlled-Source Seismic Dataset Across the Cascadia Accretionary Wedge From Multi-Scale Regional OBS and Focused Large-N Nodal Arrays"/>
          <p:cNvSpPr txBox="1"/>
          <p:nvPr/>
        </p:nvSpPr>
        <p:spPr>
          <a:xfrm>
            <a:off x="1099619" y="266699"/>
            <a:ext cx="117695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 Open-Access, Controlled-Source Seismic Dataset Across the Cascadia Accretionary Wedge From Multi-Scale Regional OBS and Focused Large-</a:t>
            </a:r>
            <a:r>
              <a:rPr i="1"/>
              <a:t>N</a:t>
            </a:r>
            <a:r>
              <a:t> Nodal Arrays</a:t>
            </a:r>
          </a:p>
        </p:txBody>
      </p:sp>
      <p:pic>
        <p:nvPicPr>
          <p:cNvPr id="313" name="nsf1.jpg" descr="ns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76" y="215900"/>
            <a:ext cx="858429" cy="863601"/>
          </a:xfrm>
          <a:prstGeom prst="rect">
            <a:avLst/>
          </a:prstGeom>
        </p:spPr>
      </p:pic>
      <p:pic>
        <p:nvPicPr>
          <p:cNvPr id="314" name="R2T_examples.ai" descr="R2T_examples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1470" y="1414185"/>
            <a:ext cx="10441860" cy="7991049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Expectations on Data Quality"/>
          <p:cNvSpPr txBox="1"/>
          <p:nvPr/>
        </p:nvSpPr>
        <p:spPr>
          <a:xfrm>
            <a:off x="4715733" y="1043642"/>
            <a:ext cx="357333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7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Expectations on Data Quality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An Open-Access, Controlled-Source Seismic Dataset Across the Cascadia Accretionary Wedge From Multi-Scale Regional OBS and Focused Large-N Nodal Arrays"/>
          <p:cNvSpPr txBox="1"/>
          <p:nvPr/>
        </p:nvSpPr>
        <p:spPr>
          <a:xfrm>
            <a:off x="1099619" y="266699"/>
            <a:ext cx="117695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 Open-Access, Controlled-Source Seismic Dataset Across the Cascadia Accretionary Wedge From Multi-Scale Regional OBS and Focused Large-</a:t>
            </a:r>
            <a:r>
              <a:rPr i="1"/>
              <a:t>N</a:t>
            </a:r>
            <a:r>
              <a:t> Nodal Arrays</a:t>
            </a:r>
          </a:p>
        </p:txBody>
      </p:sp>
      <p:pic>
        <p:nvPicPr>
          <p:cNvPr id="318" name="nsf1.jpg" descr="ns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76" y="215900"/>
            <a:ext cx="858429" cy="863601"/>
          </a:xfrm>
          <a:prstGeom prst="rect">
            <a:avLst/>
          </a:prstGeom>
        </p:spPr>
      </p:pic>
      <p:pic>
        <p:nvPicPr>
          <p:cNvPr id="319" name="R2T_PS_examples.jpg" descr="R2T_PS_examples.jpg"/>
          <p:cNvPicPr>
            <a:picLocks noChangeAspect="1"/>
          </p:cNvPicPr>
          <p:nvPr/>
        </p:nvPicPr>
        <p:blipFill>
          <a:blip r:embed="rId3">
            <a:extLst/>
          </a:blip>
          <a:srcRect l="23489" t="1702" r="26986" b="9665"/>
          <a:stretch>
            <a:fillRect/>
          </a:stretch>
        </p:blipFill>
        <p:spPr>
          <a:xfrm>
            <a:off x="8600619" y="1246088"/>
            <a:ext cx="3688414" cy="83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Jasmine_Fig3_Paradigm_picks_examples-01.png" descr="Jasmine_Fig3_Paradigm_picks_examples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116" y="1531809"/>
            <a:ext cx="7443591" cy="7786747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Expectations on Data Quality"/>
          <p:cNvSpPr txBox="1"/>
          <p:nvPr/>
        </p:nvSpPr>
        <p:spPr>
          <a:xfrm>
            <a:off x="4715733" y="1043642"/>
            <a:ext cx="357333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7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Expectations on Data Quality</a:t>
            </a:r>
          </a:p>
        </p:txBody>
      </p:sp>
      <p:sp>
        <p:nvSpPr>
          <p:cNvPr id="322" name="Zhu et al., in prep."/>
          <p:cNvSpPr txBox="1"/>
          <p:nvPr/>
        </p:nvSpPr>
        <p:spPr>
          <a:xfrm>
            <a:off x="3188360" y="9153297"/>
            <a:ext cx="1852880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Zhu et al., in prep.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ascadia2020: Investigating Subduction Zone Segmentation with a 3D High-Resolution Vp Model…"/>
          <p:cNvSpPr txBox="1"/>
          <p:nvPr/>
        </p:nvSpPr>
        <p:spPr>
          <a:xfrm>
            <a:off x="2995987" y="126999"/>
            <a:ext cx="701282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2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Cascadia2020: Investigating Subduction Zone Segmentation with a 3D High-Resolution Vp Model</a:t>
            </a:r>
          </a:p>
          <a:p>
            <a:pPr defTabSz="457200">
              <a:defRPr b="0" i="1"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(pending proposal)</a:t>
            </a:r>
          </a:p>
        </p:txBody>
      </p:sp>
      <p:sp>
        <p:nvSpPr>
          <p:cNvPr id="325" name="Co-PIs: A. Trehu (OSU)…"/>
          <p:cNvSpPr txBox="1"/>
          <p:nvPr/>
        </p:nvSpPr>
        <p:spPr>
          <a:xfrm>
            <a:off x="409599" y="1631950"/>
            <a:ext cx="324301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Co-PIs: A. Trehu (OSU)</a:t>
            </a:r>
          </a:p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K. Davenport (OSU) </a:t>
            </a:r>
          </a:p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K. Ward (SDSMT)</a:t>
            </a:r>
          </a:p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E. Hooft (Univ. OR)</a:t>
            </a:r>
          </a:p>
        </p:txBody>
      </p:sp>
      <p:sp>
        <p:nvSpPr>
          <p:cNvPr id="326" name="GOAL: Acquisition of an onshore/offshore wide-angle seismic reflection/refraction dataset, and development of a 3-D Vp model of the Cascadia fore-arc and subducting plate geometry."/>
          <p:cNvSpPr txBox="1"/>
          <p:nvPr/>
        </p:nvSpPr>
        <p:spPr>
          <a:xfrm>
            <a:off x="379650" y="3263900"/>
            <a:ext cx="3414039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GOAL</a:t>
            </a:r>
            <a:r>
              <a:t>: Acquisition of an onshore/offshore wide-angle seismic reflection/refraction dataset, and development of a 3-D Vp model of the Cascadia fore-arc and subducting plate geometry.</a:t>
            </a:r>
          </a:p>
        </p:txBody>
      </p:sp>
      <p:pic>
        <p:nvPicPr>
          <p:cNvPr id="327" name="Fig2_update_v2.tif" descr="Fig2_update_v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8422" y="1486230"/>
            <a:ext cx="8763121" cy="773171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figure courtesy of A. Trehu"/>
          <p:cNvSpPr txBox="1"/>
          <p:nvPr/>
        </p:nvSpPr>
        <p:spPr>
          <a:xfrm>
            <a:off x="7529525" y="9178697"/>
            <a:ext cx="2670150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figure courtesy of A. Trehu</a:t>
            </a:r>
          </a:p>
        </p:txBody>
      </p:sp>
      <p:pic>
        <p:nvPicPr>
          <p:cNvPr id="329" name="IMG_6319.JPG" descr="IMG_6319.JPG"/>
          <p:cNvPicPr>
            <a:picLocks noChangeAspect="1"/>
          </p:cNvPicPr>
          <p:nvPr/>
        </p:nvPicPr>
        <p:blipFill>
          <a:blip r:embed="rId3">
            <a:extLst/>
          </a:blip>
          <a:srcRect l="26370" t="25884" r="16866" b="19485"/>
          <a:stretch>
            <a:fillRect/>
          </a:stretch>
        </p:blipFill>
        <p:spPr>
          <a:xfrm>
            <a:off x="614263" y="5302250"/>
            <a:ext cx="2944719" cy="377875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photo courtesy of K. Ward"/>
          <p:cNvSpPr txBox="1"/>
          <p:nvPr/>
        </p:nvSpPr>
        <p:spPr>
          <a:xfrm>
            <a:off x="765005" y="9077097"/>
            <a:ext cx="2643328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photo courtesy of K. Ward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MCSsurvey.jpg" descr="MCSsurvey.jpg"/>
          <p:cNvPicPr>
            <a:picLocks noChangeAspect="1"/>
          </p:cNvPicPr>
          <p:nvPr/>
        </p:nvPicPr>
        <p:blipFill>
          <a:blip r:embed="rId2">
            <a:extLst/>
          </a:blip>
          <a:srcRect l="18224" t="16586" r="7316" b="7895"/>
          <a:stretch>
            <a:fillRect/>
          </a:stretch>
        </p:blipFill>
        <p:spPr>
          <a:xfrm>
            <a:off x="6229886" y="1168598"/>
            <a:ext cx="6451940" cy="846837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Illuminating the Cascadia Plate Boundary Zone and Accretionary Wedge with a Regional-Scale Ultra-Long Offset Multi-Channel Seismic Study"/>
          <p:cNvSpPr txBox="1"/>
          <p:nvPr/>
        </p:nvSpPr>
        <p:spPr>
          <a:xfrm>
            <a:off x="1772868" y="215899"/>
            <a:ext cx="109992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Illuminating the Cascadia Plate Boundary Zone and Accretionary Wedge with a Regional-Scale Ultra-Long Offset Multi-Channel Seismic Study</a:t>
            </a:r>
          </a:p>
        </p:txBody>
      </p:sp>
      <p:sp>
        <p:nvSpPr>
          <p:cNvPr id="126" name="PI: S. Carbotte (LDEO)…"/>
          <p:cNvSpPr txBox="1"/>
          <p:nvPr/>
        </p:nvSpPr>
        <p:spPr>
          <a:xfrm>
            <a:off x="927446" y="1327150"/>
            <a:ext cx="4696918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PI: S. Carbotte (LDEO)</a:t>
            </a:r>
          </a:p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Co-PIs: J.P. Canales (WHOI)</a:t>
            </a:r>
          </a:p>
          <a:p>
            <a:pPr lvl="2" indent="110490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Han (UTIG)</a:t>
            </a:r>
          </a:p>
          <a:p>
            <a:pPr lvl="2" indent="110490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Nedimović (Dal. Univ.)</a:t>
            </a:r>
          </a:p>
          <a:p>
            <a:pPr lvl="2" indent="110490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A. Calvert (Simon Fraser Univ.)</a:t>
            </a:r>
          </a:p>
        </p:txBody>
      </p:sp>
      <p:pic>
        <p:nvPicPr>
          <p:cNvPr id="127" name="nsf1.jpg" descr="nsf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976" y="215900"/>
            <a:ext cx="858429" cy="863601"/>
          </a:xfrm>
          <a:prstGeom prst="rect">
            <a:avLst/>
          </a:prstGeom>
        </p:spPr>
      </p:pic>
      <p:sp>
        <p:nvSpPr>
          <p:cNvPr id="128" name="GOAL: Acquisition and processing of ultra-long-offset (15 km) MCS data to characterize subducting plate and accretionary wedge structure, and properties of the megathrust.…"/>
          <p:cNvSpPr txBox="1"/>
          <p:nvPr/>
        </p:nvSpPr>
        <p:spPr>
          <a:xfrm>
            <a:off x="242852" y="3175000"/>
            <a:ext cx="6066107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GOAL</a:t>
            </a:r>
            <a:r>
              <a:t>: Acquisition and processing of ultra-long-offset (15 km) MCS data to characterize subducting plate and accretionary wedge structure, and properties of the megathrust.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72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SCIENCE QUESTIONS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Are there any systematics in the structure and properties of the incoming Juan de Fuca plate, the megathrust zone, and accretionary wedge associated with inferred paleo-rupture segmentation?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Are there down-dip variations in megathrust geometry and reflectivity indicative of transitions in fault properties, and what are the properties of the potentially tsunamigenic shallow portion of the megathrust? 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72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OBJECTIVES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Deformation and topography of the incoming plate.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Depth, topography and reflectivity of the megathrust.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Sediment properties and amount of sediment subduction.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Structure and evolution of the accretionary wedge, including geometry/reflectivity of fault networks.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How these properties vary along strike and down dip across what may be the full width of the seismogenic zone at Cascadia.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MCSsurvey.jpg" descr="MCSsurvey.jpg"/>
          <p:cNvPicPr>
            <a:picLocks noChangeAspect="1"/>
          </p:cNvPicPr>
          <p:nvPr/>
        </p:nvPicPr>
        <p:blipFill>
          <a:blip r:embed="rId2">
            <a:extLst/>
          </a:blip>
          <a:srcRect l="18224" t="16586" r="7316" b="7895"/>
          <a:stretch>
            <a:fillRect/>
          </a:stretch>
        </p:blipFill>
        <p:spPr>
          <a:xfrm>
            <a:off x="6229886" y="1168598"/>
            <a:ext cx="6451940" cy="846837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Illuminating the Cascadia Plate Boundary Zone and Accretionary Wedge with a Regional-Scale Ultra-Long Offset Multi-Channel Seismic Study"/>
          <p:cNvSpPr txBox="1"/>
          <p:nvPr/>
        </p:nvSpPr>
        <p:spPr>
          <a:xfrm>
            <a:off x="1772868" y="215899"/>
            <a:ext cx="109992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Illuminating the Cascadia Plate Boundary Zone and Accretionary Wedge with a Regional-Scale Ultra-Long Offset Multi-Channel Seismic Study</a:t>
            </a:r>
          </a:p>
        </p:txBody>
      </p:sp>
      <p:sp>
        <p:nvSpPr>
          <p:cNvPr id="132" name="PI: S. Carbotte (LDEO)…"/>
          <p:cNvSpPr txBox="1"/>
          <p:nvPr/>
        </p:nvSpPr>
        <p:spPr>
          <a:xfrm>
            <a:off x="927446" y="1327150"/>
            <a:ext cx="4696918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PI: S. Carbotte (LDEO)</a:t>
            </a:r>
          </a:p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Co-PIs: J.P. Canales (WHOI)</a:t>
            </a:r>
          </a:p>
          <a:p>
            <a:pPr lvl="2" indent="110490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Han (UTIG)</a:t>
            </a:r>
          </a:p>
          <a:p>
            <a:pPr lvl="2" indent="110490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Nedimović (Dal. Univ.)</a:t>
            </a:r>
          </a:p>
          <a:p>
            <a:pPr lvl="2" indent="110490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A. Calvert (Simon Fraser Univ.)</a:t>
            </a:r>
          </a:p>
        </p:txBody>
      </p:sp>
      <p:pic>
        <p:nvPicPr>
          <p:cNvPr id="133" name="nsf1.jpg" descr="nsf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976" y="215900"/>
            <a:ext cx="858429" cy="863601"/>
          </a:xfrm>
          <a:prstGeom prst="rect">
            <a:avLst/>
          </a:prstGeom>
        </p:spPr>
      </p:pic>
      <p:sp>
        <p:nvSpPr>
          <p:cNvPr id="134" name="ACQUISITION…"/>
          <p:cNvSpPr txBox="1"/>
          <p:nvPr/>
        </p:nvSpPr>
        <p:spPr>
          <a:xfrm>
            <a:off x="369852" y="3771899"/>
            <a:ext cx="5526009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72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ACQUISITION</a:t>
            </a:r>
          </a:p>
          <a:p>
            <a:pPr indent="50800"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R/V </a:t>
            </a:r>
            <a:r>
              <a:rPr i="1"/>
              <a:t>M. Langseth</a:t>
            </a:r>
            <a:r>
              <a:t>, June 1-July 10, 2020</a:t>
            </a:r>
          </a:p>
          <a:p>
            <a:pPr indent="50800"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15-km-long streamer, 1,200 channels, 12-m depth</a:t>
            </a:r>
          </a:p>
          <a:p>
            <a:pPr indent="50800"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Source: 6,600 </a:t>
            </a:r>
            <a:r>
              <a:rPr>
                <a:hlinkClick r:id="rId4" invalidUrl="" action="" tgtFrame="" tooltip="" history="1" highlightClick="0" endSnd="0"/>
              </a:rPr>
              <a:t>cu.in</a:t>
            </a:r>
            <a:r>
              <a:t>, 37.5 m shot spacing, 12-m depth</a:t>
            </a:r>
          </a:p>
          <a:p>
            <a:pPr indent="50800"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15-s records, 2 ms sampling rate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72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PROCESSING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At-sea: stacking and post-stack time migration.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Industry partner: pre-stack depth migration.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72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DATA AVAILABILITY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Raw shot gathers and shipboard stack/migrations.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Processed PSDM after completion (end of Year 2 approx.)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MCSsurvey_R2T_COAST.jpg" descr="MCSsurvey_R2T_COAST.jpg"/>
          <p:cNvPicPr>
            <a:picLocks noChangeAspect="1"/>
          </p:cNvPicPr>
          <p:nvPr/>
        </p:nvPicPr>
        <p:blipFill>
          <a:blip r:embed="rId2">
            <a:extLst/>
          </a:blip>
          <a:srcRect l="17406" t="16503" r="6281" b="7724"/>
          <a:stretch>
            <a:fillRect/>
          </a:stretch>
        </p:blipFill>
        <p:spPr>
          <a:xfrm>
            <a:off x="8827661" y="1838288"/>
            <a:ext cx="4143176" cy="532387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Illuminating the Cascadia Plate Boundary Zone and Accretionary Wedge with a Regional-Scale Ultra-Long Offset Multi-Channel Seismic Study"/>
          <p:cNvSpPr txBox="1"/>
          <p:nvPr/>
        </p:nvSpPr>
        <p:spPr>
          <a:xfrm>
            <a:off x="1772868" y="215899"/>
            <a:ext cx="109992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Illuminating the Cascadia Plate Boundary Zone and Accretionary Wedge with a Regional-Scale Ultra-Long Offset Multi-Channel Seismic Study</a:t>
            </a:r>
          </a:p>
        </p:txBody>
      </p:sp>
      <p:pic>
        <p:nvPicPr>
          <p:cNvPr id="138" name="nsf1.jpg" descr="nsf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976" y="215900"/>
            <a:ext cx="858429" cy="863601"/>
          </a:xfrm>
          <a:prstGeom prst="rect">
            <a:avLst/>
          </a:prstGeom>
        </p:spPr>
      </p:pic>
      <p:grpSp>
        <p:nvGrpSpPr>
          <p:cNvPr id="143" name="Group"/>
          <p:cNvGrpSpPr/>
          <p:nvPr/>
        </p:nvGrpSpPr>
        <p:grpSpPr>
          <a:xfrm>
            <a:off x="411967" y="2165177"/>
            <a:ext cx="8093854" cy="4244222"/>
            <a:chOff x="0" y="0"/>
            <a:chExt cx="8093852" cy="4244220"/>
          </a:xfrm>
        </p:grpSpPr>
        <p:pic>
          <p:nvPicPr>
            <p:cNvPr id="139" name="41561_2017_7_Fig1_HTML-3.jpg" descr="41561_2017_7_Fig1_HTML-3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472" t="0" r="0" b="5846"/>
            <a:stretch>
              <a:fillRect/>
            </a:stretch>
          </p:blipFill>
          <p:spPr>
            <a:xfrm>
              <a:off x="0" y="0"/>
              <a:ext cx="4580182" cy="3576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41561_2017_7_Fig2_HTML-2.jpg" descr="41561_2017_7_Fig2_HTML-2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48818" b="74352"/>
            <a:stretch>
              <a:fillRect/>
            </a:stretch>
          </p:blipFill>
          <p:spPr>
            <a:xfrm>
              <a:off x="4638817" y="132395"/>
              <a:ext cx="3455036" cy="1454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41561_2017_7_Fig2_HTML-2.jpg" descr="41561_2017_7_Fig2_HTML-2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4027" t="0" r="0" b="64907"/>
            <a:stretch>
              <a:fillRect/>
            </a:stretch>
          </p:blipFill>
          <p:spPr>
            <a:xfrm>
              <a:off x="4591986" y="1524960"/>
              <a:ext cx="3211807" cy="2058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41561_2017_7_Fig2_HTML-2.jpg" descr="41561_2017_7_Fig2_HTML-2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758" t="28037" r="48818" b="62967"/>
            <a:stretch>
              <a:fillRect/>
            </a:stretch>
          </p:blipFill>
          <p:spPr>
            <a:xfrm>
              <a:off x="3624093" y="3568163"/>
              <a:ext cx="4154590" cy="676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Han et al., 2017"/>
          <p:cNvSpPr txBox="1"/>
          <p:nvPr/>
        </p:nvSpPr>
        <p:spPr>
          <a:xfrm>
            <a:off x="2060702" y="5762397"/>
            <a:ext cx="1593597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Han et al., 2017</a:t>
            </a:r>
          </a:p>
        </p:txBody>
      </p:sp>
      <p:grpSp>
        <p:nvGrpSpPr>
          <p:cNvPr id="147" name="Group"/>
          <p:cNvGrpSpPr/>
          <p:nvPr/>
        </p:nvGrpSpPr>
        <p:grpSpPr>
          <a:xfrm>
            <a:off x="5457" y="6656875"/>
            <a:ext cx="8906875" cy="2652159"/>
            <a:chOff x="0" y="0"/>
            <a:chExt cx="8906874" cy="2652157"/>
          </a:xfrm>
        </p:grpSpPr>
        <p:pic>
          <p:nvPicPr>
            <p:cNvPr id="145" name="jgrb53571-fig-0006-m.jpg" descr="jgrb53571-fig-0006-m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54453" cy="26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jgrb53571-fig-0007-m.jpg" descr="jgrb53571-fig-0007-m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52421" y="48029"/>
              <a:ext cx="4454454" cy="2604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8" name="Peterson &amp; Keranen, 2019"/>
          <p:cNvSpPr txBox="1"/>
          <p:nvPr/>
        </p:nvSpPr>
        <p:spPr>
          <a:xfrm>
            <a:off x="3566210" y="9280297"/>
            <a:ext cx="2621180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Peterson &amp; Keranen, 2019</a:t>
            </a:r>
          </a:p>
        </p:txBody>
      </p:sp>
      <p:sp>
        <p:nvSpPr>
          <p:cNvPr id="149" name="Deformation and topography of the incoming plate.…"/>
          <p:cNvSpPr txBox="1"/>
          <p:nvPr/>
        </p:nvSpPr>
        <p:spPr>
          <a:xfrm>
            <a:off x="3346861" y="977900"/>
            <a:ext cx="631107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72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Deformation and topography of the incoming plate.</a:t>
            </a:r>
          </a:p>
          <a:p>
            <a:pPr algn="l" defTabSz="457200">
              <a:defRPr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Sediment properties and amount of sediment subduction.</a:t>
            </a:r>
          </a:p>
          <a:p>
            <a:pPr algn="l" defTabSz="457200">
              <a:defRPr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Structure and evolution of the accretionary wedge.</a:t>
            </a:r>
          </a:p>
        </p:txBody>
      </p:sp>
      <p:sp>
        <p:nvSpPr>
          <p:cNvPr id="150" name="R2T results"/>
          <p:cNvSpPr txBox="1"/>
          <p:nvPr/>
        </p:nvSpPr>
        <p:spPr>
          <a:xfrm>
            <a:off x="766927" y="2003197"/>
            <a:ext cx="1209346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FF"/>
                </a:solidFill>
              </a:defRPr>
            </a:lvl1pPr>
          </a:lstStyle>
          <a:p>
            <a:pPr/>
            <a:r>
              <a:t>R2T results</a:t>
            </a:r>
          </a:p>
        </p:txBody>
      </p:sp>
      <p:sp>
        <p:nvSpPr>
          <p:cNvPr id="151" name="COAST results"/>
          <p:cNvSpPr txBox="1"/>
          <p:nvPr/>
        </p:nvSpPr>
        <p:spPr>
          <a:xfrm>
            <a:off x="3694201" y="6321197"/>
            <a:ext cx="1529386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9632"/>
                </a:solidFill>
              </a:defRPr>
            </a:lvl1pPr>
          </a:lstStyle>
          <a:p>
            <a:pPr/>
            <a:r>
              <a:t>COAST 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MCSsurvey.jpg" descr="MCSsurvey.jpg"/>
          <p:cNvPicPr>
            <a:picLocks noChangeAspect="1"/>
          </p:cNvPicPr>
          <p:nvPr/>
        </p:nvPicPr>
        <p:blipFill>
          <a:blip r:embed="rId2">
            <a:extLst/>
          </a:blip>
          <a:srcRect l="18224" t="16586" r="7316" b="7895"/>
          <a:stretch>
            <a:fillRect/>
          </a:stretch>
        </p:blipFill>
        <p:spPr>
          <a:xfrm>
            <a:off x="8417858" y="2298898"/>
            <a:ext cx="4530895" cy="594694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Illuminating the Cascadia Plate Boundary Zone and Accretionary Wedge with a Regional-Scale Ultra-Long Offset Multi-Channel Seismic Study"/>
          <p:cNvSpPr txBox="1"/>
          <p:nvPr/>
        </p:nvSpPr>
        <p:spPr>
          <a:xfrm>
            <a:off x="1772868" y="215899"/>
            <a:ext cx="109992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Illuminating the Cascadia Plate Boundary Zone and Accretionary Wedge with a Regional-Scale Ultra-Long Offset Multi-Channel Seismic Study</a:t>
            </a:r>
          </a:p>
        </p:txBody>
      </p:sp>
      <p:pic>
        <p:nvPicPr>
          <p:cNvPr id="155" name="nsf1.jpg" descr="nsf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976" y="215900"/>
            <a:ext cx="858429" cy="863601"/>
          </a:xfrm>
          <a:prstGeom prst="rect">
            <a:avLst/>
          </a:prstGeom>
        </p:spPr>
      </p:pic>
      <p:sp>
        <p:nvSpPr>
          <p:cNvPr id="156" name="Depth, topography and reflectivity of the megathrust."/>
          <p:cNvSpPr txBox="1"/>
          <p:nvPr/>
        </p:nvSpPr>
        <p:spPr>
          <a:xfrm>
            <a:off x="3469347" y="1511399"/>
            <a:ext cx="606610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7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Depth, topography and reflectivity of the megathrust.</a:t>
            </a:r>
          </a:p>
        </p:txBody>
      </p:sp>
      <p:pic>
        <p:nvPicPr>
          <p:cNvPr id="157" name="41586_2003_Article_BFnature01840_Fig2_HTML.jpg" descr="41586_2003_Article_BFnature01840_Fig2_HTM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5283" y="2349500"/>
            <a:ext cx="2690274" cy="4743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41586_2003_Article_BFnature01840_Fig4_HTML.jpg" descr="41586_2003_Article_BFnature01840_Fig4_HTM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78696" y="2349500"/>
            <a:ext cx="4445374" cy="474384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Nedimović et al., 2003"/>
          <p:cNvSpPr txBox="1"/>
          <p:nvPr/>
        </p:nvSpPr>
        <p:spPr>
          <a:xfrm>
            <a:off x="2465069" y="7248297"/>
            <a:ext cx="223266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Nedimović et al., 2003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OBSsurvey.jpg" descr="OBSsurvey.jpg"/>
          <p:cNvPicPr>
            <a:picLocks noChangeAspect="1"/>
          </p:cNvPicPr>
          <p:nvPr/>
        </p:nvPicPr>
        <p:blipFill>
          <a:blip r:embed="rId2">
            <a:extLst/>
          </a:blip>
          <a:srcRect l="17610" t="7507" r="7785" b="7507"/>
          <a:stretch>
            <a:fillRect/>
          </a:stretch>
        </p:blipFill>
        <p:spPr>
          <a:xfrm>
            <a:off x="6740424" y="1262662"/>
            <a:ext cx="5752308" cy="848003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An Open-Access, Controlled-Source Seismic Dataset Across the Cascadia Accretionary Wedge From Multi-Scale Regional OBS and Focused Large-N Nodal Arrays"/>
          <p:cNvSpPr txBox="1"/>
          <p:nvPr/>
        </p:nvSpPr>
        <p:spPr>
          <a:xfrm>
            <a:off x="1099619" y="266699"/>
            <a:ext cx="117695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2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Open-Access, Controlled-Source Seismic Dataset Across the Cascadia Accretionary Wedge From Multi-Scale Regional OBS and Focused Large-N Nodal Arrays</a:t>
            </a:r>
          </a:p>
        </p:txBody>
      </p:sp>
      <p:sp>
        <p:nvSpPr>
          <p:cNvPr id="163" name="PI: J.P. Canales (WHOI)…"/>
          <p:cNvSpPr txBox="1"/>
          <p:nvPr/>
        </p:nvSpPr>
        <p:spPr>
          <a:xfrm>
            <a:off x="574699" y="2101850"/>
            <a:ext cx="314181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PI: J.P. Canales (WHOI)</a:t>
            </a:r>
          </a:p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Co-PIs: N. Miller (USGS) </a:t>
            </a:r>
          </a:p>
          <a:p>
            <a:pPr lvl="2" indent="0" algn="l" defTabSz="457200">
              <a:defRPr sz="18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D. Lizarralde (WHOI)</a:t>
            </a:r>
          </a:p>
        </p:txBody>
      </p:sp>
      <p:pic>
        <p:nvPicPr>
          <p:cNvPr id="164" name="nsf1.jpg" descr="nsf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876" y="215900"/>
            <a:ext cx="858429" cy="863601"/>
          </a:xfrm>
          <a:prstGeom prst="rect">
            <a:avLst/>
          </a:prstGeom>
        </p:spPr>
      </p:pic>
      <p:sp>
        <p:nvSpPr>
          <p:cNvPr id="165" name="GOAL: Acquisition of an open-access, marine wide-angle seismic reflection/refraction dataset across the Cascadia accretionary wedge.…"/>
          <p:cNvSpPr txBox="1"/>
          <p:nvPr/>
        </p:nvSpPr>
        <p:spPr>
          <a:xfrm>
            <a:off x="141252" y="3517899"/>
            <a:ext cx="6066107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GOAL</a:t>
            </a:r>
            <a:r>
              <a:t>: Acquisition of an open-access, marine wide-angle seismic reflection/refraction dataset across the Cascadia accretionary wedge.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72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EXPECTED OUTCOMES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A margin-scale model (~100-km lateral resolution).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Regional, intermediate-resolution models (~10-km lateral resolution) across 11 transects from the abyssal plain to the continental shelf.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Local, high-resolution models (hundreds-of-meters lateral resolution) across 2 transects representative of distinct accretionary wedge structural styles.</a:t>
            </a:r>
          </a:p>
          <a:p>
            <a:pPr algn="l" defTabSz="457200">
              <a:defRPr sz="1720" u="sng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72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SOME SCIENCE QUESTIONS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Variations in accretionary wedge site response. 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Linkages between paleo great earthquakes and distribution of turbidites.</a:t>
            </a:r>
          </a:p>
          <a:p>
            <a:pPr marL="341312" indent="-341312" algn="l" defTabSz="457200">
              <a:buSzPct val="100000"/>
              <a:buAutoNum type="arabicPeriod" startAt="1"/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Accretionary sediment properties (</a:t>
            </a:r>
            <a:r>
              <a:rPr i="1"/>
              <a:t>Vp</a:t>
            </a:r>
            <a:r>
              <a:t>, </a:t>
            </a:r>
            <a:r>
              <a:rPr i="1"/>
              <a:t>Vs</a:t>
            </a:r>
            <a:r>
              <a:t>, density, porosity, and fluid pore pressure) indicative of fluid expulsion and/or retention, drainage networks, and their relation to wedge structural style (e.g., seaward vs. landward thrusting).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6" name="With Support from USGS Subduction Zone Marine Geohazards Project"/>
          <p:cNvSpPr txBox="1"/>
          <p:nvPr/>
        </p:nvSpPr>
        <p:spPr>
          <a:xfrm>
            <a:off x="191268" y="1289049"/>
            <a:ext cx="476989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 defTabSz="457200">
              <a:defRPr sz="20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With Support from USGS Subduction Zone Marine Geohazards Project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n Open-Access, Controlled-Source Seismic Dataset Across the Cascadia Accretionary Wedge From Multi-Scale Regional OBS and Focused Large-N Nodal Arrays"/>
          <p:cNvSpPr txBox="1"/>
          <p:nvPr/>
        </p:nvSpPr>
        <p:spPr>
          <a:xfrm>
            <a:off x="1099619" y="266699"/>
            <a:ext cx="117695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 Open-Access, Controlled-Source Seismic Dataset Across the Cascadia Accretionary Wedge From Multi-Scale Regional OBS and Focused Large-</a:t>
            </a:r>
            <a:r>
              <a:rPr i="1"/>
              <a:t>N</a:t>
            </a:r>
            <a:r>
              <a:t> Nodal Arrays</a:t>
            </a:r>
          </a:p>
        </p:txBody>
      </p:sp>
      <p:pic>
        <p:nvPicPr>
          <p:cNvPr id="169" name="nsf1.jpg" descr="ns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76" y="215900"/>
            <a:ext cx="858429" cy="863601"/>
          </a:xfrm>
          <a:prstGeom prst="rect">
            <a:avLst/>
          </a:prstGeom>
        </p:spPr>
      </p:pic>
      <p:pic>
        <p:nvPicPr>
          <p:cNvPr id="170" name="OBSsurvey.jpg" descr="OBSsurvey.jpg"/>
          <p:cNvPicPr>
            <a:picLocks noChangeAspect="1"/>
          </p:cNvPicPr>
          <p:nvPr/>
        </p:nvPicPr>
        <p:blipFill>
          <a:blip r:embed="rId3">
            <a:extLst/>
          </a:blip>
          <a:srcRect l="17610" t="7507" r="7785" b="7507"/>
          <a:stretch>
            <a:fillRect/>
          </a:stretch>
        </p:blipFill>
        <p:spPr>
          <a:xfrm>
            <a:off x="6740424" y="1262662"/>
            <a:ext cx="5752308" cy="84800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" name="Group"/>
          <p:cNvGrpSpPr/>
          <p:nvPr/>
        </p:nvGrpSpPr>
        <p:grpSpPr>
          <a:xfrm>
            <a:off x="319052" y="1739900"/>
            <a:ext cx="5752307" cy="6451601"/>
            <a:chOff x="0" y="0"/>
            <a:chExt cx="5752305" cy="6451600"/>
          </a:xfrm>
        </p:grpSpPr>
        <p:sp>
          <p:nvSpPr>
            <p:cNvPr id="171" name="ACQUISITION…"/>
            <p:cNvSpPr txBox="1"/>
            <p:nvPr/>
          </p:nvSpPr>
          <p:spPr>
            <a:xfrm>
              <a:off x="0" y="0"/>
              <a:ext cx="5752306" cy="645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1720" u="sng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ACQUISITION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 legs on R/V </a:t>
              </a:r>
              <a:r>
                <a:rPr i="1" u="sng"/>
                <a:t>Oceanus</a:t>
              </a:r>
              <a:r>
                <a:rPr u="sng"/>
                <a:t> </a:t>
              </a:r>
              <a:endParaRPr u="sng"/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Four-channel, short-period OBSs </a:t>
              </a:r>
              <a:endParaRPr u="sng"/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OBSIC, free fall, 9-10 km spacing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1: May 3-7, 2020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60 OBS deployments 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3: June 16-July 7, 2020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Recovery 60 OBSs, deployment of 55 OBSs 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Four-channel ocean bottom nodes </a:t>
              </a:r>
              <a:endParaRPr u="sng"/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InApril, ROV, 500 meter spacing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2: May 14-27, 2020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350 node deployments: </a:t>
              </a:r>
            </a:p>
            <a:p>
              <a:pPr lvl="1" indent="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4: July 13-July 26, 2020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Recovery 350 nodes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algn="l" defTabSz="457200">
                <a:defRPr sz="1720" u="sng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DATA AVAILABILITY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Raw time series and SEGY: immediately after processing and quality control.</a:t>
              </a:r>
            </a:p>
          </p:txBody>
        </p:sp>
        <p:grpSp>
          <p:nvGrpSpPr>
            <p:cNvPr id="180" name="Group"/>
            <p:cNvGrpSpPr/>
            <p:nvPr/>
          </p:nvGrpSpPr>
          <p:grpSpPr>
            <a:xfrm>
              <a:off x="3795747" y="1943099"/>
              <a:ext cx="1588369" cy="165970"/>
              <a:chOff x="0" y="0"/>
              <a:chExt cx="1588368" cy="165968"/>
            </a:xfrm>
          </p:grpSpPr>
          <p:sp>
            <p:nvSpPr>
              <p:cNvPr id="172" name="Triangle"/>
              <p:cNvSpPr/>
              <p:nvPr/>
            </p:nvSpPr>
            <p:spPr>
              <a:xfrm rot="10800000">
                <a:off x="-1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73" name="Triangle"/>
              <p:cNvSpPr/>
              <p:nvPr/>
            </p:nvSpPr>
            <p:spPr>
              <a:xfrm rot="10800000">
                <a:off x="203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74" name="Triangle"/>
              <p:cNvSpPr/>
              <p:nvPr/>
            </p:nvSpPr>
            <p:spPr>
              <a:xfrm rot="10800000">
                <a:off x="406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75" name="Triangle"/>
              <p:cNvSpPr/>
              <p:nvPr/>
            </p:nvSpPr>
            <p:spPr>
              <a:xfrm rot="10800000">
                <a:off x="6095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76" name="Triangle"/>
              <p:cNvSpPr/>
              <p:nvPr/>
            </p:nvSpPr>
            <p:spPr>
              <a:xfrm rot="10800000">
                <a:off x="8127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77" name="Triangle"/>
              <p:cNvSpPr/>
              <p:nvPr/>
            </p:nvSpPr>
            <p:spPr>
              <a:xfrm rot="10800000">
                <a:off x="10159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78" name="Triangle"/>
              <p:cNvSpPr/>
              <p:nvPr/>
            </p:nvSpPr>
            <p:spPr>
              <a:xfrm rot="10800000">
                <a:off x="1219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79" name="Triangle"/>
              <p:cNvSpPr/>
              <p:nvPr/>
            </p:nvSpPr>
            <p:spPr>
              <a:xfrm rot="10800000">
                <a:off x="1422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189" name="Group"/>
            <p:cNvGrpSpPr/>
            <p:nvPr/>
          </p:nvGrpSpPr>
          <p:grpSpPr>
            <a:xfrm>
              <a:off x="3795747" y="2628899"/>
              <a:ext cx="1588369" cy="165970"/>
              <a:chOff x="0" y="0"/>
              <a:chExt cx="1588368" cy="165968"/>
            </a:xfrm>
          </p:grpSpPr>
          <p:sp>
            <p:nvSpPr>
              <p:cNvPr id="181" name="Triangle"/>
              <p:cNvSpPr/>
              <p:nvPr/>
            </p:nvSpPr>
            <p:spPr>
              <a:xfrm rot="10800000">
                <a:off x="-1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82" name="Triangle"/>
              <p:cNvSpPr/>
              <p:nvPr/>
            </p:nvSpPr>
            <p:spPr>
              <a:xfrm rot="10800000">
                <a:off x="203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83" name="Triangle"/>
              <p:cNvSpPr/>
              <p:nvPr/>
            </p:nvSpPr>
            <p:spPr>
              <a:xfrm rot="10800000">
                <a:off x="406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84" name="Triangle"/>
              <p:cNvSpPr/>
              <p:nvPr/>
            </p:nvSpPr>
            <p:spPr>
              <a:xfrm rot="10800000">
                <a:off x="6095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85" name="Triangle"/>
              <p:cNvSpPr/>
              <p:nvPr/>
            </p:nvSpPr>
            <p:spPr>
              <a:xfrm rot="10800000">
                <a:off x="8127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86" name="Triangle"/>
              <p:cNvSpPr/>
              <p:nvPr/>
            </p:nvSpPr>
            <p:spPr>
              <a:xfrm rot="10800000">
                <a:off x="10159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87" name="Triangle"/>
              <p:cNvSpPr/>
              <p:nvPr/>
            </p:nvSpPr>
            <p:spPr>
              <a:xfrm rot="10800000">
                <a:off x="1219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88" name="Triangle"/>
              <p:cNvSpPr/>
              <p:nvPr/>
            </p:nvSpPr>
            <p:spPr>
              <a:xfrm rot="10800000">
                <a:off x="1422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206" name="Group"/>
            <p:cNvGrpSpPr/>
            <p:nvPr/>
          </p:nvGrpSpPr>
          <p:grpSpPr>
            <a:xfrm>
              <a:off x="3549458" y="3680226"/>
              <a:ext cx="2080947" cy="165101"/>
              <a:chOff x="0" y="0"/>
              <a:chExt cx="2080945" cy="165100"/>
            </a:xfrm>
          </p:grpSpPr>
          <p:sp>
            <p:nvSpPr>
              <p:cNvPr id="190" name="Circle"/>
              <p:cNvSpPr/>
              <p:nvPr/>
            </p:nvSpPr>
            <p:spPr>
              <a:xfrm>
                <a:off x="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1" name="Circle"/>
              <p:cNvSpPr/>
              <p:nvPr/>
            </p:nvSpPr>
            <p:spPr>
              <a:xfrm>
                <a:off x="127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2" name="Circle"/>
              <p:cNvSpPr/>
              <p:nvPr/>
            </p:nvSpPr>
            <p:spPr>
              <a:xfrm>
                <a:off x="254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3" name="Circle"/>
              <p:cNvSpPr/>
              <p:nvPr/>
            </p:nvSpPr>
            <p:spPr>
              <a:xfrm>
                <a:off x="381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4" name="Circle"/>
              <p:cNvSpPr/>
              <p:nvPr/>
            </p:nvSpPr>
            <p:spPr>
              <a:xfrm>
                <a:off x="508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5" name="Circle"/>
              <p:cNvSpPr/>
              <p:nvPr/>
            </p:nvSpPr>
            <p:spPr>
              <a:xfrm>
                <a:off x="635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6" name="Circle"/>
              <p:cNvSpPr/>
              <p:nvPr/>
            </p:nvSpPr>
            <p:spPr>
              <a:xfrm>
                <a:off x="762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7" name="Circle"/>
              <p:cNvSpPr/>
              <p:nvPr/>
            </p:nvSpPr>
            <p:spPr>
              <a:xfrm>
                <a:off x="889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8" name="Circle"/>
              <p:cNvSpPr/>
              <p:nvPr/>
            </p:nvSpPr>
            <p:spPr>
              <a:xfrm>
                <a:off x="1016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99" name="Circle"/>
              <p:cNvSpPr/>
              <p:nvPr/>
            </p:nvSpPr>
            <p:spPr>
              <a:xfrm>
                <a:off x="1143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00" name="Circle"/>
              <p:cNvSpPr/>
              <p:nvPr/>
            </p:nvSpPr>
            <p:spPr>
              <a:xfrm>
                <a:off x="1270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01" name="Circle"/>
              <p:cNvSpPr/>
              <p:nvPr/>
            </p:nvSpPr>
            <p:spPr>
              <a:xfrm>
                <a:off x="1397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02" name="Circle"/>
              <p:cNvSpPr/>
              <p:nvPr/>
            </p:nvSpPr>
            <p:spPr>
              <a:xfrm>
                <a:off x="1534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03" name="Circle"/>
              <p:cNvSpPr/>
              <p:nvPr/>
            </p:nvSpPr>
            <p:spPr>
              <a:xfrm>
                <a:off x="1661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04" name="Circle"/>
              <p:cNvSpPr/>
              <p:nvPr/>
            </p:nvSpPr>
            <p:spPr>
              <a:xfrm>
                <a:off x="1788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05" name="Circle"/>
              <p:cNvSpPr/>
              <p:nvPr/>
            </p:nvSpPr>
            <p:spPr>
              <a:xfrm>
                <a:off x="1915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An Open-Access, Controlled-Source Seismic Dataset Across the Cascadia Accretionary Wedge From Multi-Scale Regional OBS and Focused Large-N Nodal Arrays"/>
          <p:cNvSpPr txBox="1"/>
          <p:nvPr/>
        </p:nvSpPr>
        <p:spPr>
          <a:xfrm>
            <a:off x="1099619" y="266699"/>
            <a:ext cx="117695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 Open-Access, Controlled-Source Seismic Dataset Across the Cascadia Accretionary Wedge From Multi-Scale Regional OBS and Focused Large-</a:t>
            </a:r>
            <a:r>
              <a:rPr i="1"/>
              <a:t>N</a:t>
            </a:r>
            <a:r>
              <a:t> Nodal Arrays</a:t>
            </a:r>
          </a:p>
        </p:txBody>
      </p:sp>
      <p:pic>
        <p:nvPicPr>
          <p:cNvPr id="210" name="nsf1.jpg" descr="ns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76" y="215900"/>
            <a:ext cx="858429" cy="863601"/>
          </a:xfrm>
          <a:prstGeom prst="rect">
            <a:avLst/>
          </a:prstGeom>
        </p:spPr>
      </p:pic>
      <p:grpSp>
        <p:nvGrpSpPr>
          <p:cNvPr id="247" name="Group"/>
          <p:cNvGrpSpPr/>
          <p:nvPr/>
        </p:nvGrpSpPr>
        <p:grpSpPr>
          <a:xfrm>
            <a:off x="319052" y="1739900"/>
            <a:ext cx="5752307" cy="6451601"/>
            <a:chOff x="0" y="0"/>
            <a:chExt cx="5752305" cy="6451600"/>
          </a:xfrm>
        </p:grpSpPr>
        <p:sp>
          <p:nvSpPr>
            <p:cNvPr id="211" name="ACQUISITION…"/>
            <p:cNvSpPr txBox="1"/>
            <p:nvPr/>
          </p:nvSpPr>
          <p:spPr>
            <a:xfrm>
              <a:off x="0" y="0"/>
              <a:ext cx="5752306" cy="645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1720" u="sng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ACQUISITION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 legs on R/V </a:t>
              </a:r>
              <a:r>
                <a:rPr i="1" u="sng"/>
                <a:t>Oceanus</a:t>
              </a:r>
              <a:r>
                <a:rPr u="sng"/>
                <a:t> </a:t>
              </a:r>
              <a:endParaRPr u="sng"/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Four-channel, short-period OBSs </a:t>
              </a:r>
              <a:endParaRPr u="sng"/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OBSIC, free fall, 9-10 km spacing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1: May 3-7, 2020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60 OBS deployments 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3: June 16-July 7, 2020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Recovery 60 OBSs, deployment of 55 OBSs 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Four-channel ocean bottom nodes </a:t>
              </a:r>
              <a:endParaRPr u="sng"/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InApril, ROV, 500 meter spacing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2: May 14-27, 2020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350 node deployments: </a:t>
              </a:r>
            </a:p>
            <a:p>
              <a:pPr lvl="1" indent="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4: July 13-July 26, 2020</a:t>
              </a:r>
            </a:p>
            <a:p>
              <a:pPr lvl="1"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Recovery 350 nodes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algn="l" defTabSz="457200">
                <a:defRPr sz="1720" u="sng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DATA AVAILABILITY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Raw time series and SEGY: immediately after processing and quality control.</a:t>
              </a:r>
            </a:p>
          </p:txBody>
        </p:sp>
        <p:grpSp>
          <p:nvGrpSpPr>
            <p:cNvPr id="220" name="Group"/>
            <p:cNvGrpSpPr/>
            <p:nvPr/>
          </p:nvGrpSpPr>
          <p:grpSpPr>
            <a:xfrm>
              <a:off x="3795747" y="1943099"/>
              <a:ext cx="1588369" cy="165970"/>
              <a:chOff x="0" y="0"/>
              <a:chExt cx="1588368" cy="165968"/>
            </a:xfrm>
          </p:grpSpPr>
          <p:sp>
            <p:nvSpPr>
              <p:cNvPr id="212" name="Triangle"/>
              <p:cNvSpPr/>
              <p:nvPr/>
            </p:nvSpPr>
            <p:spPr>
              <a:xfrm rot="10800000">
                <a:off x="-1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13" name="Triangle"/>
              <p:cNvSpPr/>
              <p:nvPr/>
            </p:nvSpPr>
            <p:spPr>
              <a:xfrm rot="10800000">
                <a:off x="203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14" name="Triangle"/>
              <p:cNvSpPr/>
              <p:nvPr/>
            </p:nvSpPr>
            <p:spPr>
              <a:xfrm rot="10800000">
                <a:off x="406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15" name="Triangle"/>
              <p:cNvSpPr/>
              <p:nvPr/>
            </p:nvSpPr>
            <p:spPr>
              <a:xfrm rot="10800000">
                <a:off x="6095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16" name="Triangle"/>
              <p:cNvSpPr/>
              <p:nvPr/>
            </p:nvSpPr>
            <p:spPr>
              <a:xfrm rot="10800000">
                <a:off x="8127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17" name="Triangle"/>
              <p:cNvSpPr/>
              <p:nvPr/>
            </p:nvSpPr>
            <p:spPr>
              <a:xfrm rot="10800000">
                <a:off x="10159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18" name="Triangle"/>
              <p:cNvSpPr/>
              <p:nvPr/>
            </p:nvSpPr>
            <p:spPr>
              <a:xfrm rot="10800000">
                <a:off x="1219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19" name="Triangle"/>
              <p:cNvSpPr/>
              <p:nvPr/>
            </p:nvSpPr>
            <p:spPr>
              <a:xfrm rot="10800000">
                <a:off x="1422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229" name="Group"/>
            <p:cNvGrpSpPr/>
            <p:nvPr/>
          </p:nvGrpSpPr>
          <p:grpSpPr>
            <a:xfrm>
              <a:off x="3795747" y="2628899"/>
              <a:ext cx="1588369" cy="165970"/>
              <a:chOff x="0" y="0"/>
              <a:chExt cx="1588368" cy="165968"/>
            </a:xfrm>
          </p:grpSpPr>
          <p:sp>
            <p:nvSpPr>
              <p:cNvPr id="221" name="Triangle"/>
              <p:cNvSpPr/>
              <p:nvPr/>
            </p:nvSpPr>
            <p:spPr>
              <a:xfrm rot="10800000">
                <a:off x="-1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2" name="Triangle"/>
              <p:cNvSpPr/>
              <p:nvPr/>
            </p:nvSpPr>
            <p:spPr>
              <a:xfrm rot="10800000">
                <a:off x="203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3" name="Triangle"/>
              <p:cNvSpPr/>
              <p:nvPr/>
            </p:nvSpPr>
            <p:spPr>
              <a:xfrm rot="10800000">
                <a:off x="406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4" name="Triangle"/>
              <p:cNvSpPr/>
              <p:nvPr/>
            </p:nvSpPr>
            <p:spPr>
              <a:xfrm rot="10800000">
                <a:off x="6095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5" name="Triangle"/>
              <p:cNvSpPr/>
              <p:nvPr/>
            </p:nvSpPr>
            <p:spPr>
              <a:xfrm rot="10800000">
                <a:off x="8127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6" name="Triangle"/>
              <p:cNvSpPr/>
              <p:nvPr/>
            </p:nvSpPr>
            <p:spPr>
              <a:xfrm rot="10800000">
                <a:off x="10159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7" name="Triangle"/>
              <p:cNvSpPr/>
              <p:nvPr/>
            </p:nvSpPr>
            <p:spPr>
              <a:xfrm rot="10800000">
                <a:off x="1219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8" name="Triangle"/>
              <p:cNvSpPr/>
              <p:nvPr/>
            </p:nvSpPr>
            <p:spPr>
              <a:xfrm rot="10800000">
                <a:off x="1422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246" name="Group"/>
            <p:cNvGrpSpPr/>
            <p:nvPr/>
          </p:nvGrpSpPr>
          <p:grpSpPr>
            <a:xfrm>
              <a:off x="3549458" y="3680226"/>
              <a:ext cx="2080947" cy="165101"/>
              <a:chOff x="0" y="0"/>
              <a:chExt cx="2080945" cy="165100"/>
            </a:xfrm>
          </p:grpSpPr>
          <p:sp>
            <p:nvSpPr>
              <p:cNvPr id="230" name="Circle"/>
              <p:cNvSpPr/>
              <p:nvPr/>
            </p:nvSpPr>
            <p:spPr>
              <a:xfrm>
                <a:off x="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1" name="Circle"/>
              <p:cNvSpPr/>
              <p:nvPr/>
            </p:nvSpPr>
            <p:spPr>
              <a:xfrm>
                <a:off x="127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2" name="Circle"/>
              <p:cNvSpPr/>
              <p:nvPr/>
            </p:nvSpPr>
            <p:spPr>
              <a:xfrm>
                <a:off x="254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3" name="Circle"/>
              <p:cNvSpPr/>
              <p:nvPr/>
            </p:nvSpPr>
            <p:spPr>
              <a:xfrm>
                <a:off x="381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4" name="Circle"/>
              <p:cNvSpPr/>
              <p:nvPr/>
            </p:nvSpPr>
            <p:spPr>
              <a:xfrm>
                <a:off x="508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5" name="Circle"/>
              <p:cNvSpPr/>
              <p:nvPr/>
            </p:nvSpPr>
            <p:spPr>
              <a:xfrm>
                <a:off x="635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6" name="Circle"/>
              <p:cNvSpPr/>
              <p:nvPr/>
            </p:nvSpPr>
            <p:spPr>
              <a:xfrm>
                <a:off x="762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7" name="Circle"/>
              <p:cNvSpPr/>
              <p:nvPr/>
            </p:nvSpPr>
            <p:spPr>
              <a:xfrm>
                <a:off x="889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8" name="Circle"/>
              <p:cNvSpPr/>
              <p:nvPr/>
            </p:nvSpPr>
            <p:spPr>
              <a:xfrm>
                <a:off x="1016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9" name="Circle"/>
              <p:cNvSpPr/>
              <p:nvPr/>
            </p:nvSpPr>
            <p:spPr>
              <a:xfrm>
                <a:off x="1143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0" name="Circle"/>
              <p:cNvSpPr/>
              <p:nvPr/>
            </p:nvSpPr>
            <p:spPr>
              <a:xfrm>
                <a:off x="1270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1" name="Circle"/>
              <p:cNvSpPr/>
              <p:nvPr/>
            </p:nvSpPr>
            <p:spPr>
              <a:xfrm>
                <a:off x="1397000" y="0"/>
                <a:ext cx="165100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2" name="Circle"/>
              <p:cNvSpPr/>
              <p:nvPr/>
            </p:nvSpPr>
            <p:spPr>
              <a:xfrm>
                <a:off x="1534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3" name="Circle"/>
              <p:cNvSpPr/>
              <p:nvPr/>
            </p:nvSpPr>
            <p:spPr>
              <a:xfrm>
                <a:off x="1661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4" name="Circle"/>
              <p:cNvSpPr/>
              <p:nvPr/>
            </p:nvSpPr>
            <p:spPr>
              <a:xfrm>
                <a:off x="1788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5" name="Circle"/>
              <p:cNvSpPr/>
              <p:nvPr/>
            </p:nvSpPr>
            <p:spPr>
              <a:xfrm>
                <a:off x="1915845" y="0"/>
                <a:ext cx="165101" cy="1651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  <p:pic>
        <p:nvPicPr>
          <p:cNvPr id="248" name="A3000 Acquisition_spec.pdf" descr="A3000 Acquisition_spec.pdf"/>
          <p:cNvPicPr>
            <a:picLocks noChangeAspect="1"/>
          </p:cNvPicPr>
          <p:nvPr/>
        </p:nvPicPr>
        <p:blipFill>
          <a:blip r:embed="rId3">
            <a:extLst/>
          </a:blip>
          <a:srcRect l="3834" t="0" r="6141" b="79188"/>
          <a:stretch>
            <a:fillRect/>
          </a:stretch>
        </p:blipFill>
        <p:spPr>
          <a:xfrm>
            <a:off x="6531378" y="5610647"/>
            <a:ext cx="3289949" cy="107563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InApril A3000 node…"/>
          <p:cNvSpPr txBox="1"/>
          <p:nvPr/>
        </p:nvSpPr>
        <p:spPr>
          <a:xfrm>
            <a:off x="6516652" y="6631533"/>
            <a:ext cx="3683219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InApril A3000 node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Hydrophone</a:t>
            </a:r>
            <a:r>
              <a:t>: 3 Hz - 30 kHz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Geophone</a:t>
            </a:r>
            <a:r>
              <a:t>: 3 component ION SM6 omni-directional, 14 Hz natural freq.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Depth</a:t>
            </a:r>
            <a:r>
              <a:t>: 3000 m max.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0" name="Pages from PRS-ODYSSEUS-042419 Stennis Space Center.pdf" descr="Pages from PRS-ODYSSEUS-042419 Stennis Space Center.pdf"/>
          <p:cNvPicPr>
            <a:picLocks noChangeAspect="1"/>
          </p:cNvPicPr>
          <p:nvPr/>
        </p:nvPicPr>
        <p:blipFill>
          <a:blip r:embed="rId4">
            <a:extLst/>
          </a:blip>
          <a:srcRect l="54476" t="43924" r="2965" b="25406"/>
          <a:stretch>
            <a:fillRect/>
          </a:stretch>
        </p:blipFill>
        <p:spPr>
          <a:xfrm>
            <a:off x="10084436" y="5549900"/>
            <a:ext cx="2580387" cy="2406393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Pelagic Research Services…"/>
          <p:cNvSpPr txBox="1"/>
          <p:nvPr/>
        </p:nvSpPr>
        <p:spPr>
          <a:xfrm>
            <a:off x="9424952" y="7876133"/>
            <a:ext cx="368321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Pelagic Research Services</a:t>
            </a:r>
          </a:p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ROV Odysseus</a:t>
            </a:r>
          </a:p>
        </p:txBody>
      </p:sp>
      <p:grpSp>
        <p:nvGrpSpPr>
          <p:cNvPr id="254" name="Group"/>
          <p:cNvGrpSpPr/>
          <p:nvPr/>
        </p:nvGrpSpPr>
        <p:grpSpPr>
          <a:xfrm>
            <a:off x="6626783" y="1553555"/>
            <a:ext cx="5408377" cy="3471490"/>
            <a:chOff x="0" y="0"/>
            <a:chExt cx="5408376" cy="3471489"/>
          </a:xfrm>
        </p:grpSpPr>
        <p:pic>
          <p:nvPicPr>
            <p:cNvPr id="252" name="WHOI-Short-Period-OBS-with-labels.png" descr="WHOI-Short-Period-OBS-with-labels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589398" cy="344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660x854xLC4x4-SP-Primer-OBSIP-Website.jpg" descr="660x854xLC4x4-SP-Primer-OBSIP-Website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1294" t="7571" r="21294" b="53419"/>
            <a:stretch>
              <a:fillRect/>
            </a:stretch>
          </p:blipFill>
          <p:spPr>
            <a:xfrm>
              <a:off x="2783416" y="1076570"/>
              <a:ext cx="2624961" cy="2394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5" name="OBSIC Short-period OBSs…"/>
          <p:cNvSpPr txBox="1"/>
          <p:nvPr/>
        </p:nvSpPr>
        <p:spPr>
          <a:xfrm>
            <a:off x="9285252" y="1418081"/>
            <a:ext cx="368321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OBSIC Short-period OBSs</a:t>
            </a:r>
          </a:p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WHOI D2, SIO LC4x4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Hydrophone</a:t>
            </a:r>
            <a:r>
              <a:t>: 5 Hz low-freq. corner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Geophone</a:t>
            </a:r>
            <a:r>
              <a:t>: 3 component 4.5 Hz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An Open-Access, Controlled-Source Seismic Dataset Across the Cascadia Accretionary Wedge From Multi-Scale Regional OBS and Focused Large-N Nodal Arrays"/>
          <p:cNvSpPr txBox="1"/>
          <p:nvPr/>
        </p:nvSpPr>
        <p:spPr>
          <a:xfrm>
            <a:off x="1099619" y="266699"/>
            <a:ext cx="117695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C2C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 Open-Access, Controlled-Source Seismic Dataset Across the Cascadia Accretionary Wedge From Multi-Scale Regional OBS and Focused Large-</a:t>
            </a:r>
            <a:r>
              <a:rPr i="1"/>
              <a:t>N</a:t>
            </a:r>
            <a:r>
              <a:t> Nodal Arrays</a:t>
            </a:r>
          </a:p>
        </p:txBody>
      </p:sp>
      <p:pic>
        <p:nvPicPr>
          <p:cNvPr id="258" name="nsf1.jpg" descr="ns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76" y="215900"/>
            <a:ext cx="858429" cy="863601"/>
          </a:xfrm>
          <a:prstGeom prst="rect">
            <a:avLst/>
          </a:prstGeom>
        </p:spPr>
      </p:pic>
      <p:pic>
        <p:nvPicPr>
          <p:cNvPr id="259" name="OBSsurvey.jpg" descr="OBSsurvey.jpg"/>
          <p:cNvPicPr>
            <a:picLocks noChangeAspect="1"/>
          </p:cNvPicPr>
          <p:nvPr/>
        </p:nvPicPr>
        <p:blipFill>
          <a:blip r:embed="rId3">
            <a:extLst/>
          </a:blip>
          <a:srcRect l="17610" t="7507" r="7785" b="7507"/>
          <a:stretch>
            <a:fillRect/>
          </a:stretch>
        </p:blipFill>
        <p:spPr>
          <a:xfrm>
            <a:off x="6740424" y="1262662"/>
            <a:ext cx="5752308" cy="84800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Group"/>
          <p:cNvGrpSpPr/>
          <p:nvPr/>
        </p:nvGrpSpPr>
        <p:grpSpPr>
          <a:xfrm>
            <a:off x="433352" y="1485899"/>
            <a:ext cx="5752307" cy="3403601"/>
            <a:chOff x="0" y="1523999"/>
            <a:chExt cx="5752305" cy="3403600"/>
          </a:xfrm>
        </p:grpSpPr>
        <p:sp>
          <p:nvSpPr>
            <p:cNvPr id="260" name="ACQUISITION…"/>
            <p:cNvSpPr txBox="1"/>
            <p:nvPr/>
          </p:nvSpPr>
          <p:spPr>
            <a:xfrm>
              <a:off x="0" y="1523999"/>
              <a:ext cx="5752306" cy="340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1720" u="sng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ACQUISITION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 legs on R/V </a:t>
              </a:r>
              <a:r>
                <a:rPr i="1" u="sng"/>
                <a:t>Oceanus</a:t>
              </a:r>
              <a:r>
                <a:rPr u="sng"/>
                <a:t> </a:t>
              </a:r>
              <a:endParaRPr u="sng"/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/>
                <a:t>Four-channel, short-period OBSs </a:t>
              </a:r>
              <a:endParaRPr u="sng"/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OBSIC, free fall, 9-10 km spacing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1: May 3-7, 2020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60 OBS deployments </a:t>
              </a:r>
            </a:p>
            <a:p>
              <a:pPr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Leg 3: June 16-July 7, 2020</a:t>
              </a:r>
            </a:p>
            <a:p>
              <a:pPr indent="50800" algn="l" defTabSz="457200">
                <a:defRPr b="0" sz="172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Recovery 60 OBSs, deployment of 55 OBSs </a:t>
              </a:r>
            </a:p>
          </p:txBody>
        </p:sp>
        <p:grpSp>
          <p:nvGrpSpPr>
            <p:cNvPr id="269" name="Group"/>
            <p:cNvGrpSpPr/>
            <p:nvPr/>
          </p:nvGrpSpPr>
          <p:grpSpPr>
            <a:xfrm>
              <a:off x="3795747" y="3467099"/>
              <a:ext cx="1588369" cy="165970"/>
              <a:chOff x="0" y="0"/>
              <a:chExt cx="1588368" cy="165968"/>
            </a:xfrm>
          </p:grpSpPr>
          <p:sp>
            <p:nvSpPr>
              <p:cNvPr id="261" name="Triangle"/>
              <p:cNvSpPr/>
              <p:nvPr/>
            </p:nvSpPr>
            <p:spPr>
              <a:xfrm rot="10800000">
                <a:off x="-1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2" name="Triangle"/>
              <p:cNvSpPr/>
              <p:nvPr/>
            </p:nvSpPr>
            <p:spPr>
              <a:xfrm rot="10800000">
                <a:off x="203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3" name="Triangle"/>
              <p:cNvSpPr/>
              <p:nvPr/>
            </p:nvSpPr>
            <p:spPr>
              <a:xfrm rot="10800000">
                <a:off x="406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4" name="Triangle"/>
              <p:cNvSpPr/>
              <p:nvPr/>
            </p:nvSpPr>
            <p:spPr>
              <a:xfrm rot="10800000">
                <a:off x="6095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5" name="Triangle"/>
              <p:cNvSpPr/>
              <p:nvPr/>
            </p:nvSpPr>
            <p:spPr>
              <a:xfrm rot="10800000">
                <a:off x="8127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6" name="Triangle"/>
              <p:cNvSpPr/>
              <p:nvPr/>
            </p:nvSpPr>
            <p:spPr>
              <a:xfrm rot="10800000">
                <a:off x="10159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7" name="Triangle"/>
              <p:cNvSpPr/>
              <p:nvPr/>
            </p:nvSpPr>
            <p:spPr>
              <a:xfrm rot="10800000">
                <a:off x="1219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8" name="Triangle"/>
              <p:cNvSpPr/>
              <p:nvPr/>
            </p:nvSpPr>
            <p:spPr>
              <a:xfrm rot="10800000">
                <a:off x="1422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278" name="Group"/>
            <p:cNvGrpSpPr/>
            <p:nvPr/>
          </p:nvGrpSpPr>
          <p:grpSpPr>
            <a:xfrm>
              <a:off x="3795747" y="4152899"/>
              <a:ext cx="1588369" cy="165970"/>
              <a:chOff x="0" y="0"/>
              <a:chExt cx="1588368" cy="165968"/>
            </a:xfrm>
          </p:grpSpPr>
          <p:sp>
            <p:nvSpPr>
              <p:cNvPr id="270" name="Triangle"/>
              <p:cNvSpPr/>
              <p:nvPr/>
            </p:nvSpPr>
            <p:spPr>
              <a:xfrm rot="10800000">
                <a:off x="-1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71" name="Triangle"/>
              <p:cNvSpPr/>
              <p:nvPr/>
            </p:nvSpPr>
            <p:spPr>
              <a:xfrm rot="10800000">
                <a:off x="203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72" name="Triangle"/>
              <p:cNvSpPr/>
              <p:nvPr/>
            </p:nvSpPr>
            <p:spPr>
              <a:xfrm rot="10800000">
                <a:off x="406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73" name="Triangle"/>
              <p:cNvSpPr/>
              <p:nvPr/>
            </p:nvSpPr>
            <p:spPr>
              <a:xfrm rot="10800000">
                <a:off x="6095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74" name="Triangle"/>
              <p:cNvSpPr/>
              <p:nvPr/>
            </p:nvSpPr>
            <p:spPr>
              <a:xfrm rot="10800000">
                <a:off x="8127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75" name="Triangle"/>
              <p:cNvSpPr/>
              <p:nvPr/>
            </p:nvSpPr>
            <p:spPr>
              <a:xfrm rot="10800000">
                <a:off x="10159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76" name="Triangle"/>
              <p:cNvSpPr/>
              <p:nvPr/>
            </p:nvSpPr>
            <p:spPr>
              <a:xfrm rot="10800000">
                <a:off x="12191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77" name="Triangle"/>
              <p:cNvSpPr/>
              <p:nvPr/>
            </p:nvSpPr>
            <p:spPr>
              <a:xfrm rot="10800000">
                <a:off x="1422399" y="-1"/>
                <a:ext cx="165970" cy="165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  <p:grpSp>
        <p:nvGrpSpPr>
          <p:cNvPr id="282" name="Group"/>
          <p:cNvGrpSpPr/>
          <p:nvPr/>
        </p:nvGrpSpPr>
        <p:grpSpPr>
          <a:xfrm>
            <a:off x="543483" y="5312755"/>
            <a:ext cx="5408377" cy="3471490"/>
            <a:chOff x="0" y="0"/>
            <a:chExt cx="5408376" cy="3471489"/>
          </a:xfrm>
        </p:grpSpPr>
        <p:pic>
          <p:nvPicPr>
            <p:cNvPr id="280" name="WHOI-Short-Period-OBS-with-labels.png" descr="WHOI-Short-Period-OBS-with-label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589398" cy="344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660x854xLC4x4-SP-Primer-OBSIP-Website.jpg" descr="660x854xLC4x4-SP-Primer-OBSIP-Website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1294" t="7571" r="21294" b="53419"/>
            <a:stretch>
              <a:fillRect/>
            </a:stretch>
          </p:blipFill>
          <p:spPr>
            <a:xfrm>
              <a:off x="2783416" y="1076570"/>
              <a:ext cx="2624961" cy="2394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" name="OBSIC Short-period OBSs…"/>
          <p:cNvSpPr txBox="1"/>
          <p:nvPr/>
        </p:nvSpPr>
        <p:spPr>
          <a:xfrm>
            <a:off x="3201952" y="5177281"/>
            <a:ext cx="368321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OBSIC Short-period OBSs</a:t>
            </a:r>
          </a:p>
          <a:p>
            <a:pPr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t>WHOI D2, SIO LC4x4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Hydrophone</a:t>
            </a:r>
            <a:r>
              <a:t>: 5 Hz low-freq. corner</a:t>
            </a:r>
          </a:p>
          <a:p>
            <a:pPr algn="l" defTabSz="457200">
              <a:defRPr b="0" sz="17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Geophone</a:t>
            </a:r>
            <a:r>
              <a:t>: 3 component 4.5 Hz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